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</p:sldIdLst>
  <p:sldSz cx="14630400" cy="8229600"/>
  <p:notesSz cx="8229600" cy="14630400"/>
  <p:embeddedFontLst>
    <p:embeddedFont>
      <p:font typeface="Raleway Medium" pitchFamily="2" charset="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53" d="100"/>
          <a:sy n="53" d="100"/>
        </p:scale>
        <p:origin x="748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039918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67462" y="2405182"/>
            <a:ext cx="7381875" cy="9651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7550"/>
              </a:lnSpc>
              <a:buNone/>
            </a:pPr>
            <a:r>
              <a:rPr lang="en-US" sz="605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BalanceIQ</a:t>
            </a:r>
            <a:endParaRPr lang="en-US" sz="6050" dirty="0"/>
          </a:p>
        </p:txBody>
      </p:sp>
      <p:sp>
        <p:nvSpPr>
          <p:cNvPr id="4" name="Text 1"/>
          <p:cNvSpPr/>
          <p:nvPr/>
        </p:nvSpPr>
        <p:spPr>
          <a:xfrm>
            <a:off x="6367462" y="3747849"/>
            <a:ext cx="7381875" cy="5033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50"/>
              </a:lnSpc>
              <a:buNone/>
            </a:pPr>
            <a:r>
              <a:rPr lang="en-US" sz="24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Presented by </a:t>
            </a:r>
            <a:endParaRPr lang="en-US" sz="2450" dirty="0"/>
          </a:p>
        </p:txBody>
      </p:sp>
      <p:sp>
        <p:nvSpPr>
          <p:cNvPr id="5" name="Text 2"/>
          <p:cNvSpPr/>
          <p:nvPr/>
        </p:nvSpPr>
        <p:spPr>
          <a:xfrm>
            <a:off x="6367462" y="4534376"/>
            <a:ext cx="7381875" cy="5033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50"/>
              </a:lnSpc>
              <a:buNone/>
            </a:pPr>
            <a:r>
              <a:rPr lang="en-US" sz="24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Abhinav Sharma  </a:t>
            </a:r>
            <a:endParaRPr lang="en-US" sz="2450" dirty="0"/>
          </a:p>
        </p:txBody>
      </p:sp>
      <p:sp>
        <p:nvSpPr>
          <p:cNvPr id="6" name="Text 3"/>
          <p:cNvSpPr/>
          <p:nvPr/>
        </p:nvSpPr>
        <p:spPr>
          <a:xfrm>
            <a:off x="6367462" y="5320903"/>
            <a:ext cx="7381875" cy="5033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50"/>
              </a:lnSpc>
              <a:buNone/>
            </a:pPr>
            <a:r>
              <a:rPr lang="en-US" sz="24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Kiruthickranjan K S</a:t>
            </a:r>
            <a:endParaRPr lang="en-US" sz="245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245F860-8464-E5A3-CF58-6A706467E7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39473" y="7702141"/>
            <a:ext cx="2890927" cy="50339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698095" y="266869"/>
            <a:ext cx="3535642" cy="5902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35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Flow Chart</a:t>
            </a:r>
            <a:endParaRPr lang="en-US" sz="23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3428" y="1094990"/>
            <a:ext cx="7842948" cy="679596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35568" y="7434620"/>
            <a:ext cx="13159264" cy="2184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endParaRPr lang="en-US" sz="105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73924A-ED46-BAFA-2B55-96F865C5ED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61944" y="7615094"/>
            <a:ext cx="3168456" cy="551722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31470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81063" y="4054554"/>
            <a:ext cx="7924443" cy="699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Technology Stack Overview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81063" y="5131356"/>
            <a:ext cx="12868275" cy="2190750"/>
          </a:xfrm>
          <a:prstGeom prst="roundRect">
            <a:avLst>
              <a:gd name="adj" fmla="val 17238"/>
            </a:avLst>
          </a:prstGeom>
          <a:noFill/>
          <a:ln w="15240">
            <a:solidFill>
              <a:srgbClr val="FFFFFF">
                <a:alpha val="24000"/>
              </a:srgbClr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" name="Shape 2"/>
          <p:cNvSpPr/>
          <p:nvPr/>
        </p:nvSpPr>
        <p:spPr>
          <a:xfrm>
            <a:off x="896302" y="5146596"/>
            <a:ext cx="12837795" cy="720090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Text 3"/>
          <p:cNvSpPr/>
          <p:nvPr/>
        </p:nvSpPr>
        <p:spPr>
          <a:xfrm>
            <a:off x="1148120" y="5305187"/>
            <a:ext cx="4555927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19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Backend</a:t>
            </a:r>
            <a:endParaRPr lang="en-US" sz="1950" dirty="0"/>
          </a:p>
        </p:txBody>
      </p:sp>
      <p:sp>
        <p:nvSpPr>
          <p:cNvPr id="7" name="Text 4"/>
          <p:cNvSpPr/>
          <p:nvPr/>
        </p:nvSpPr>
        <p:spPr>
          <a:xfrm>
            <a:off x="6215063" y="5305187"/>
            <a:ext cx="7267337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19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.NET Core (Web API), Entity Framework Core</a:t>
            </a:r>
            <a:endParaRPr lang="en-US" sz="1950" dirty="0"/>
          </a:p>
        </p:txBody>
      </p:sp>
      <p:sp>
        <p:nvSpPr>
          <p:cNvPr id="8" name="Shape 5"/>
          <p:cNvSpPr/>
          <p:nvPr/>
        </p:nvSpPr>
        <p:spPr>
          <a:xfrm>
            <a:off x="896302" y="5866686"/>
            <a:ext cx="12837795" cy="720090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9" name="Text 6"/>
          <p:cNvSpPr/>
          <p:nvPr/>
        </p:nvSpPr>
        <p:spPr>
          <a:xfrm>
            <a:off x="1148120" y="6025277"/>
            <a:ext cx="4555927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19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Frontend</a:t>
            </a:r>
            <a:endParaRPr lang="en-US" sz="1950" dirty="0"/>
          </a:p>
        </p:txBody>
      </p:sp>
      <p:sp>
        <p:nvSpPr>
          <p:cNvPr id="10" name="Text 7"/>
          <p:cNvSpPr/>
          <p:nvPr/>
        </p:nvSpPr>
        <p:spPr>
          <a:xfrm>
            <a:off x="6215063" y="6025277"/>
            <a:ext cx="7267337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19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Angular, Toastr notifications</a:t>
            </a:r>
            <a:endParaRPr lang="en-US" sz="1950" dirty="0"/>
          </a:p>
        </p:txBody>
      </p:sp>
      <p:sp>
        <p:nvSpPr>
          <p:cNvPr id="11" name="Shape 8"/>
          <p:cNvSpPr/>
          <p:nvPr/>
        </p:nvSpPr>
        <p:spPr>
          <a:xfrm>
            <a:off x="896302" y="6586776"/>
            <a:ext cx="12837795" cy="720090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2" name="Text 9"/>
          <p:cNvSpPr/>
          <p:nvPr/>
        </p:nvSpPr>
        <p:spPr>
          <a:xfrm>
            <a:off x="1148120" y="6745367"/>
            <a:ext cx="4555927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19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Database</a:t>
            </a:r>
            <a:endParaRPr lang="en-US" sz="1950" dirty="0"/>
          </a:p>
        </p:txBody>
      </p:sp>
      <p:sp>
        <p:nvSpPr>
          <p:cNvPr id="13" name="Text 10"/>
          <p:cNvSpPr/>
          <p:nvPr/>
        </p:nvSpPr>
        <p:spPr>
          <a:xfrm>
            <a:off x="6215063" y="6745367"/>
            <a:ext cx="7267337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19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SQL Server</a:t>
            </a:r>
            <a:endParaRPr lang="en-US" sz="195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D79AFD7-056D-AB8A-C01B-6B11C55352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2160" y="7480697"/>
            <a:ext cx="3658240" cy="637008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81063" y="1584841"/>
            <a:ext cx="5594747" cy="699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Conclusion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81063" y="2661642"/>
            <a:ext cx="12868275" cy="10067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150"/>
              </a:lnSpc>
              <a:buSzPct val="100000"/>
              <a:buFont typeface="+mj-lt"/>
              <a:buAutoNum type="arabicPeriod"/>
            </a:pPr>
            <a:r>
              <a:rPr lang="en-US" sz="19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BalanceIQ empowers users to seamlessly track and enhance their physical, mental, and nutritional health.</a:t>
            </a:r>
            <a:endParaRPr lang="en-US" sz="1950" dirty="0"/>
          </a:p>
        </p:txBody>
      </p:sp>
      <p:sp>
        <p:nvSpPr>
          <p:cNvPr id="4" name="Text 2"/>
          <p:cNvSpPr/>
          <p:nvPr/>
        </p:nvSpPr>
        <p:spPr>
          <a:xfrm>
            <a:off x="881063" y="3756541"/>
            <a:ext cx="12868275" cy="10067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150"/>
              </a:lnSpc>
              <a:buSzPct val="100000"/>
              <a:buFont typeface="+mj-lt"/>
              <a:buAutoNum type="arabicPeriod" startAt="2"/>
            </a:pPr>
            <a:r>
              <a:rPr lang="en-US" sz="19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An intuitive interface delivers personalized insights to guide each individual’s wellness journey.</a:t>
            </a:r>
            <a:endParaRPr lang="en-US" sz="1950" dirty="0"/>
          </a:p>
        </p:txBody>
      </p:sp>
      <p:sp>
        <p:nvSpPr>
          <p:cNvPr id="5" name="Text 3"/>
          <p:cNvSpPr/>
          <p:nvPr/>
        </p:nvSpPr>
        <p:spPr>
          <a:xfrm>
            <a:off x="881063" y="4851440"/>
            <a:ext cx="12868275" cy="10067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150"/>
              </a:lnSpc>
              <a:buSzPct val="100000"/>
              <a:buFont typeface="+mj-lt"/>
              <a:buAutoNum type="arabicPeriod" startAt="3"/>
            </a:pPr>
            <a:r>
              <a:rPr lang="en-US" sz="19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Built on a scalable foundation, it provides a comprehensive solution for achieving a healthier, more balanced lifestyle.</a:t>
            </a:r>
            <a:endParaRPr lang="en-US" sz="1950" dirty="0"/>
          </a:p>
        </p:txBody>
      </p:sp>
      <p:sp>
        <p:nvSpPr>
          <p:cNvPr id="6" name="Text 4"/>
          <p:cNvSpPr/>
          <p:nvPr/>
        </p:nvSpPr>
        <p:spPr>
          <a:xfrm>
            <a:off x="881063" y="6129331"/>
            <a:ext cx="12868275" cy="5033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50"/>
              </a:lnSpc>
              <a:buNone/>
            </a:pPr>
            <a:endParaRPr lang="en-US" sz="245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37A458B-E8BD-BD1D-BB3A-F220D32BE0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68571" y="7609380"/>
            <a:ext cx="3561829" cy="62022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81063" y="1635085"/>
            <a:ext cx="6476881" cy="699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Future Enhancements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81063" y="2711887"/>
            <a:ext cx="7381875" cy="10067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150"/>
              </a:lnSpc>
              <a:buSzPct val="100000"/>
              <a:buChar char="•"/>
            </a:pPr>
            <a:r>
              <a:rPr lang="en-US" sz="19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Provide a user focused recommendation AI Powerd Chatbot</a:t>
            </a:r>
            <a:endParaRPr lang="en-US" sz="1950" dirty="0"/>
          </a:p>
        </p:txBody>
      </p:sp>
      <p:sp>
        <p:nvSpPr>
          <p:cNvPr id="5" name="Text 2"/>
          <p:cNvSpPr/>
          <p:nvPr/>
        </p:nvSpPr>
        <p:spPr>
          <a:xfrm>
            <a:off x="881063" y="3806785"/>
            <a:ext cx="7381875" cy="10067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150"/>
              </a:lnSpc>
              <a:buSzPct val="100000"/>
              <a:buChar char="•"/>
            </a:pPr>
            <a:r>
              <a:rPr lang="en-US" sz="19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Using an Algorithm that gives Holistic score to the user as feedback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881063" y="4901684"/>
            <a:ext cx="7381875" cy="10067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150"/>
              </a:lnSpc>
              <a:buSzPct val="100000"/>
              <a:buChar char="•"/>
            </a:pPr>
            <a:r>
              <a:rPr lang="en-US" sz="19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Utilize fitness devices to automatically collect data instead of relying on manual entries</a:t>
            </a:r>
            <a:endParaRPr lang="en-US" sz="1950" dirty="0"/>
          </a:p>
        </p:txBody>
      </p:sp>
      <p:sp>
        <p:nvSpPr>
          <p:cNvPr id="7" name="Text 4"/>
          <p:cNvSpPr/>
          <p:nvPr/>
        </p:nvSpPr>
        <p:spPr>
          <a:xfrm>
            <a:off x="881063" y="6191607"/>
            <a:ext cx="7381875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endParaRPr lang="en-US" sz="195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81063" y="3415427"/>
            <a:ext cx="11189494" cy="1398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000"/>
              </a:lnSpc>
              <a:buNone/>
            </a:pPr>
            <a:r>
              <a:rPr lang="en-US" sz="88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Thank You</a:t>
            </a:r>
            <a:endParaRPr lang="en-US" sz="8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7BEEDE-6291-BC35-81E4-688CAFAE12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61944" y="7665846"/>
            <a:ext cx="3168456" cy="55172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81063" y="1308973"/>
            <a:ext cx="5594747" cy="699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Agenda Overview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881063" y="2511742"/>
            <a:ext cx="566380" cy="566380"/>
          </a:xfrm>
          <a:prstGeom prst="roundRect">
            <a:avLst>
              <a:gd name="adj" fmla="val 66678"/>
            </a:avLst>
          </a:prstGeom>
          <a:solidFill>
            <a:srgbClr val="46464A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375" y="2585085"/>
            <a:ext cx="335637" cy="419576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699141" y="2480310"/>
            <a:ext cx="4475798" cy="5593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Introduction</a:t>
            </a:r>
            <a:endParaRPr lang="en-US" sz="3500" dirty="0"/>
          </a:p>
        </p:txBody>
      </p:sp>
      <p:sp>
        <p:nvSpPr>
          <p:cNvPr id="6" name="Text 3"/>
          <p:cNvSpPr/>
          <p:nvPr/>
        </p:nvSpPr>
        <p:spPr>
          <a:xfrm>
            <a:off x="1699141" y="3190637"/>
            <a:ext cx="5458778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endParaRPr lang="en-US" sz="1950" dirty="0"/>
          </a:p>
        </p:txBody>
      </p:sp>
      <p:sp>
        <p:nvSpPr>
          <p:cNvPr id="7" name="Shape 4"/>
          <p:cNvSpPr/>
          <p:nvPr/>
        </p:nvSpPr>
        <p:spPr>
          <a:xfrm>
            <a:off x="7472601" y="2511742"/>
            <a:ext cx="566380" cy="566380"/>
          </a:xfrm>
          <a:prstGeom prst="roundRect">
            <a:avLst>
              <a:gd name="adj" fmla="val 66678"/>
            </a:avLst>
          </a:prstGeom>
          <a:solidFill>
            <a:srgbClr val="46464A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7913" y="2585085"/>
            <a:ext cx="335637" cy="419576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8290679" y="2480310"/>
            <a:ext cx="4475798" cy="5593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Existing Problem</a:t>
            </a:r>
            <a:endParaRPr lang="en-US" sz="3500" dirty="0"/>
          </a:p>
        </p:txBody>
      </p:sp>
      <p:sp>
        <p:nvSpPr>
          <p:cNvPr id="10" name="Text 6"/>
          <p:cNvSpPr/>
          <p:nvPr/>
        </p:nvSpPr>
        <p:spPr>
          <a:xfrm>
            <a:off x="8290679" y="3190637"/>
            <a:ext cx="5458778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endParaRPr lang="en-US" sz="1950" dirty="0"/>
          </a:p>
        </p:txBody>
      </p:sp>
      <p:sp>
        <p:nvSpPr>
          <p:cNvPr id="11" name="Shape 7"/>
          <p:cNvSpPr/>
          <p:nvPr/>
        </p:nvSpPr>
        <p:spPr>
          <a:xfrm>
            <a:off x="881063" y="4097060"/>
            <a:ext cx="566380" cy="566380"/>
          </a:xfrm>
          <a:prstGeom prst="roundRect">
            <a:avLst>
              <a:gd name="adj" fmla="val 66678"/>
            </a:avLst>
          </a:prstGeom>
          <a:solidFill>
            <a:srgbClr val="46464A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6375" y="4170402"/>
            <a:ext cx="335637" cy="419576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699141" y="4065627"/>
            <a:ext cx="4475798" cy="5593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Our Solution</a:t>
            </a:r>
            <a:endParaRPr lang="en-US" sz="3500" dirty="0"/>
          </a:p>
        </p:txBody>
      </p:sp>
      <p:sp>
        <p:nvSpPr>
          <p:cNvPr id="14" name="Text 9"/>
          <p:cNvSpPr/>
          <p:nvPr/>
        </p:nvSpPr>
        <p:spPr>
          <a:xfrm>
            <a:off x="1699141" y="4775954"/>
            <a:ext cx="4475798" cy="5593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endParaRPr lang="en-US" sz="3500" dirty="0"/>
          </a:p>
        </p:txBody>
      </p:sp>
      <p:sp>
        <p:nvSpPr>
          <p:cNvPr id="15" name="Shape 10"/>
          <p:cNvSpPr/>
          <p:nvPr/>
        </p:nvSpPr>
        <p:spPr>
          <a:xfrm>
            <a:off x="7472601" y="4097060"/>
            <a:ext cx="566380" cy="566380"/>
          </a:xfrm>
          <a:prstGeom prst="roundRect">
            <a:avLst>
              <a:gd name="adj" fmla="val 66678"/>
            </a:avLst>
          </a:prstGeom>
          <a:solidFill>
            <a:srgbClr val="46464A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87913" y="4170402"/>
            <a:ext cx="335637" cy="419576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8290679" y="4065627"/>
            <a:ext cx="4475798" cy="5593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Key Features</a:t>
            </a:r>
            <a:endParaRPr lang="en-US" sz="3500" dirty="0"/>
          </a:p>
        </p:txBody>
      </p:sp>
      <p:sp>
        <p:nvSpPr>
          <p:cNvPr id="18" name="Text 12"/>
          <p:cNvSpPr/>
          <p:nvPr/>
        </p:nvSpPr>
        <p:spPr>
          <a:xfrm>
            <a:off x="8290679" y="4775954"/>
            <a:ext cx="4475798" cy="5593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endParaRPr lang="en-US" sz="3500" dirty="0"/>
          </a:p>
        </p:txBody>
      </p:sp>
      <p:sp>
        <p:nvSpPr>
          <p:cNvPr id="19" name="Shape 13"/>
          <p:cNvSpPr/>
          <p:nvPr/>
        </p:nvSpPr>
        <p:spPr>
          <a:xfrm>
            <a:off x="881063" y="5838825"/>
            <a:ext cx="566380" cy="566380"/>
          </a:xfrm>
          <a:prstGeom prst="roundRect">
            <a:avLst>
              <a:gd name="adj" fmla="val 66678"/>
            </a:avLst>
          </a:prstGeom>
          <a:solidFill>
            <a:srgbClr val="46464A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20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6375" y="5912168"/>
            <a:ext cx="335637" cy="419576"/>
          </a:xfrm>
          <a:prstGeom prst="rect">
            <a:avLst/>
          </a:prstGeom>
        </p:spPr>
      </p:pic>
      <p:sp>
        <p:nvSpPr>
          <p:cNvPr id="21" name="Text 14"/>
          <p:cNvSpPr/>
          <p:nvPr/>
        </p:nvSpPr>
        <p:spPr>
          <a:xfrm>
            <a:off x="1699141" y="5807393"/>
            <a:ext cx="4642247" cy="5593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Project Architecture</a:t>
            </a:r>
            <a:endParaRPr lang="en-US" sz="3500" dirty="0"/>
          </a:p>
        </p:txBody>
      </p:sp>
      <p:sp>
        <p:nvSpPr>
          <p:cNvPr id="22" name="Text 15"/>
          <p:cNvSpPr/>
          <p:nvPr/>
        </p:nvSpPr>
        <p:spPr>
          <a:xfrm>
            <a:off x="1699141" y="6517719"/>
            <a:ext cx="5458778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endParaRPr lang="en-US" sz="1950" dirty="0"/>
          </a:p>
        </p:txBody>
      </p:sp>
      <p:sp>
        <p:nvSpPr>
          <p:cNvPr id="23" name="Shape 16"/>
          <p:cNvSpPr/>
          <p:nvPr/>
        </p:nvSpPr>
        <p:spPr>
          <a:xfrm>
            <a:off x="7472601" y="5838825"/>
            <a:ext cx="566380" cy="566380"/>
          </a:xfrm>
          <a:prstGeom prst="roundRect">
            <a:avLst>
              <a:gd name="adj" fmla="val 66678"/>
            </a:avLst>
          </a:prstGeom>
          <a:solidFill>
            <a:srgbClr val="46464A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2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87913" y="5912168"/>
            <a:ext cx="335637" cy="419576"/>
          </a:xfrm>
          <a:prstGeom prst="rect">
            <a:avLst/>
          </a:prstGeom>
        </p:spPr>
      </p:pic>
      <p:sp>
        <p:nvSpPr>
          <p:cNvPr id="25" name="Text 17"/>
          <p:cNvSpPr/>
          <p:nvPr/>
        </p:nvSpPr>
        <p:spPr>
          <a:xfrm>
            <a:off x="8290679" y="5807393"/>
            <a:ext cx="4475798" cy="5593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Conclusion</a:t>
            </a:r>
            <a:endParaRPr lang="en-US" sz="3500" dirty="0"/>
          </a:p>
        </p:txBody>
      </p:sp>
      <p:sp>
        <p:nvSpPr>
          <p:cNvPr id="26" name="Text 18"/>
          <p:cNvSpPr/>
          <p:nvPr/>
        </p:nvSpPr>
        <p:spPr>
          <a:xfrm>
            <a:off x="8290679" y="6517719"/>
            <a:ext cx="5458778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endParaRPr lang="en-US" sz="1950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794A9EE1-2F96-9C32-C12F-25098143D1D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316560" y="7700128"/>
            <a:ext cx="2217587" cy="52947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81063" y="826532"/>
            <a:ext cx="6706195" cy="699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Revolutionizing Fitness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81063" y="1903333"/>
            <a:ext cx="7381875" cy="15101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950"/>
              </a:lnSpc>
              <a:buNone/>
            </a:pPr>
            <a:r>
              <a:rPr lang="en-US" sz="24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Maintaining a healthy lifestyle is challenging in today's fast-paced world. Achieving well-being requires integrating health, diet, and mental goals.</a:t>
            </a:r>
            <a:endParaRPr lang="en-US" sz="2450" dirty="0"/>
          </a:p>
        </p:txBody>
      </p:sp>
      <p:sp>
        <p:nvSpPr>
          <p:cNvPr id="5" name="Text 2"/>
          <p:cNvSpPr/>
          <p:nvPr/>
        </p:nvSpPr>
        <p:spPr>
          <a:xfrm>
            <a:off x="881063" y="3696653"/>
            <a:ext cx="7381875" cy="30203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950"/>
              </a:lnSpc>
              <a:buNone/>
            </a:pPr>
            <a:r>
              <a:rPr lang="en-US" sz="24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Providing individuals the tools, resources, and support to take charge of their wellbeing is crucial. An innovative, user-friendly platform can empower users to track progress, access personalized recommendations, and stay motivated.</a:t>
            </a:r>
            <a:endParaRPr lang="en-US" sz="2450" dirty="0"/>
          </a:p>
        </p:txBody>
      </p:sp>
      <p:sp>
        <p:nvSpPr>
          <p:cNvPr id="6" name="Text 3"/>
          <p:cNvSpPr/>
          <p:nvPr/>
        </p:nvSpPr>
        <p:spPr>
          <a:xfrm>
            <a:off x="881063" y="7000161"/>
            <a:ext cx="7381875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endParaRPr lang="en-US" sz="19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06148" y="331344"/>
            <a:ext cx="7826573" cy="8697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85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Existing Problem :  Isolated Health Tools</a:t>
            </a:r>
            <a:endParaRPr lang="en-US" sz="2850" dirty="0"/>
          </a:p>
        </p:txBody>
      </p:sp>
      <p:sp>
        <p:nvSpPr>
          <p:cNvPr id="3" name="Text 1"/>
          <p:cNvSpPr/>
          <p:nvPr/>
        </p:nvSpPr>
        <p:spPr>
          <a:xfrm>
            <a:off x="881063" y="1593771"/>
            <a:ext cx="4642485" cy="261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endParaRPr lang="en-US" sz="12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050" y="1201103"/>
            <a:ext cx="4464768" cy="6697153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5965056" y="1572775"/>
            <a:ext cx="3988832" cy="3637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25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Single-Focus Health Apps:</a:t>
            </a:r>
            <a:endParaRPr lang="en-US" sz="2250" dirty="0"/>
          </a:p>
        </p:txBody>
      </p:sp>
      <p:sp>
        <p:nvSpPr>
          <p:cNvPr id="6" name="Text 3"/>
          <p:cNvSpPr/>
          <p:nvPr/>
        </p:nvSpPr>
        <p:spPr>
          <a:xfrm>
            <a:off x="5930265" y="2137410"/>
            <a:ext cx="7826573" cy="12171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4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Most health apps concentrate on a single domain—whether diet, exercise, or mental well-being—rather than providing an integrated, holistic view of overall health.</a:t>
            </a:r>
            <a:endParaRPr lang="en-US" sz="2400" dirty="0"/>
          </a:p>
        </p:txBody>
      </p:sp>
      <p:sp>
        <p:nvSpPr>
          <p:cNvPr id="7" name="Text 4"/>
          <p:cNvSpPr/>
          <p:nvPr/>
        </p:nvSpPr>
        <p:spPr>
          <a:xfrm>
            <a:off x="5930265" y="3266242"/>
            <a:ext cx="7826573" cy="327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5930265" y="3757017"/>
            <a:ext cx="2909292" cy="3637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Lack of Insights</a:t>
            </a:r>
            <a:r>
              <a:rPr lang="en-US" sz="225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:</a:t>
            </a:r>
            <a:endParaRPr lang="en-US" sz="2250" dirty="0"/>
          </a:p>
        </p:txBody>
      </p:sp>
      <p:sp>
        <p:nvSpPr>
          <p:cNvPr id="9" name="Text 6"/>
          <p:cNvSpPr/>
          <p:nvPr/>
        </p:nvSpPr>
        <p:spPr>
          <a:xfrm>
            <a:off x="5930265" y="4284345"/>
            <a:ext cx="7826573" cy="6543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4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Without personalized analytics and guidance, users struggle to spot trends and make data-driven decisions about their health.</a:t>
            </a:r>
            <a:endParaRPr lang="en-US" sz="2400" dirty="0"/>
          </a:p>
        </p:txBody>
      </p:sp>
      <p:sp>
        <p:nvSpPr>
          <p:cNvPr id="10" name="Text 7"/>
          <p:cNvSpPr/>
          <p:nvPr/>
        </p:nvSpPr>
        <p:spPr>
          <a:xfrm>
            <a:off x="881063" y="7092196"/>
            <a:ext cx="1818203" cy="2271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endParaRPr lang="en-US" sz="1400" dirty="0"/>
          </a:p>
        </p:txBody>
      </p:sp>
      <p:sp>
        <p:nvSpPr>
          <p:cNvPr id="11" name="Text 8"/>
          <p:cNvSpPr/>
          <p:nvPr/>
        </p:nvSpPr>
        <p:spPr>
          <a:xfrm>
            <a:off x="7522369" y="7092196"/>
            <a:ext cx="1818203" cy="2271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endParaRPr lang="en-US" sz="14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5A3CD96-63C0-139B-2327-E51DD38DED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39739" y="7676147"/>
            <a:ext cx="3001310" cy="52261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31470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81063" y="3876318"/>
            <a:ext cx="8491061" cy="699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Our Comprehensive Solution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81063" y="4953119"/>
            <a:ext cx="566380" cy="566380"/>
          </a:xfrm>
          <a:prstGeom prst="roundRect">
            <a:avLst>
              <a:gd name="adj" fmla="val 66678"/>
            </a:avLst>
          </a:prstGeom>
          <a:solidFill>
            <a:srgbClr val="46464A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Text 2"/>
          <p:cNvSpPr/>
          <p:nvPr/>
        </p:nvSpPr>
        <p:spPr>
          <a:xfrm>
            <a:off x="996375" y="5026462"/>
            <a:ext cx="335637" cy="4195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1</a:t>
            </a:r>
            <a:endParaRPr lang="en-US" sz="2600" dirty="0"/>
          </a:p>
        </p:txBody>
      </p:sp>
      <p:sp>
        <p:nvSpPr>
          <p:cNvPr id="6" name="Text 3"/>
          <p:cNvSpPr/>
          <p:nvPr/>
        </p:nvSpPr>
        <p:spPr>
          <a:xfrm>
            <a:off x="1699141" y="5000268"/>
            <a:ext cx="3261598" cy="8389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Integrated Holistic View</a:t>
            </a:r>
            <a:endParaRPr lang="en-US" sz="2600" dirty="0"/>
          </a:p>
        </p:txBody>
      </p:sp>
      <p:sp>
        <p:nvSpPr>
          <p:cNvPr id="7" name="Text 4"/>
          <p:cNvSpPr/>
          <p:nvPr/>
        </p:nvSpPr>
        <p:spPr>
          <a:xfrm>
            <a:off x="1699141" y="5990153"/>
            <a:ext cx="3261598" cy="15101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950"/>
              </a:lnSpc>
              <a:buNone/>
            </a:pPr>
            <a:r>
              <a:rPr lang="en-US" sz="24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Diet, exercise, and mental health combined</a:t>
            </a:r>
            <a:endParaRPr lang="en-US" sz="2450" dirty="0"/>
          </a:p>
        </p:txBody>
      </p:sp>
      <p:sp>
        <p:nvSpPr>
          <p:cNvPr id="8" name="Shape 5"/>
          <p:cNvSpPr/>
          <p:nvPr/>
        </p:nvSpPr>
        <p:spPr>
          <a:xfrm>
            <a:off x="5275421" y="4953119"/>
            <a:ext cx="566380" cy="566380"/>
          </a:xfrm>
          <a:prstGeom prst="roundRect">
            <a:avLst>
              <a:gd name="adj" fmla="val 66678"/>
            </a:avLst>
          </a:prstGeom>
          <a:solidFill>
            <a:srgbClr val="46464A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9" name="Text 6"/>
          <p:cNvSpPr/>
          <p:nvPr/>
        </p:nvSpPr>
        <p:spPr>
          <a:xfrm>
            <a:off x="5390733" y="5026462"/>
            <a:ext cx="335637" cy="4195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2</a:t>
            </a:r>
            <a:endParaRPr lang="en-US" sz="2600" dirty="0"/>
          </a:p>
        </p:txBody>
      </p:sp>
      <p:sp>
        <p:nvSpPr>
          <p:cNvPr id="10" name="Text 7"/>
          <p:cNvSpPr/>
          <p:nvPr/>
        </p:nvSpPr>
        <p:spPr>
          <a:xfrm>
            <a:off x="6093500" y="5000268"/>
            <a:ext cx="3261598" cy="4194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Public APIs</a:t>
            </a:r>
            <a:endParaRPr lang="en-US" sz="2600" dirty="0"/>
          </a:p>
        </p:txBody>
      </p:sp>
      <p:sp>
        <p:nvSpPr>
          <p:cNvPr id="11" name="Text 8"/>
          <p:cNvSpPr/>
          <p:nvPr/>
        </p:nvSpPr>
        <p:spPr>
          <a:xfrm>
            <a:off x="6093500" y="5570696"/>
            <a:ext cx="3261598" cy="10067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950"/>
              </a:lnSpc>
              <a:buNone/>
            </a:pPr>
            <a:r>
              <a:rPr lang="en-US" sz="24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Advanced analytics for data insights</a:t>
            </a:r>
            <a:endParaRPr lang="en-US" sz="2450" dirty="0"/>
          </a:p>
        </p:txBody>
      </p:sp>
      <p:sp>
        <p:nvSpPr>
          <p:cNvPr id="12" name="Shape 9"/>
          <p:cNvSpPr/>
          <p:nvPr/>
        </p:nvSpPr>
        <p:spPr>
          <a:xfrm>
            <a:off x="9669780" y="4953119"/>
            <a:ext cx="566380" cy="566380"/>
          </a:xfrm>
          <a:prstGeom prst="roundRect">
            <a:avLst>
              <a:gd name="adj" fmla="val 66678"/>
            </a:avLst>
          </a:prstGeom>
          <a:solidFill>
            <a:srgbClr val="46464A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3" name="Text 10"/>
          <p:cNvSpPr/>
          <p:nvPr/>
        </p:nvSpPr>
        <p:spPr>
          <a:xfrm>
            <a:off x="9785092" y="5026462"/>
            <a:ext cx="335637" cy="4195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3</a:t>
            </a:r>
            <a:endParaRPr lang="en-US" sz="2600" dirty="0"/>
          </a:p>
        </p:txBody>
      </p:sp>
      <p:sp>
        <p:nvSpPr>
          <p:cNvPr id="14" name="Text 11"/>
          <p:cNvSpPr/>
          <p:nvPr/>
        </p:nvSpPr>
        <p:spPr>
          <a:xfrm>
            <a:off x="10487858" y="5000268"/>
            <a:ext cx="3261598" cy="4194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User Interface</a:t>
            </a:r>
            <a:endParaRPr lang="en-US" sz="2600" dirty="0"/>
          </a:p>
        </p:txBody>
      </p:sp>
      <p:sp>
        <p:nvSpPr>
          <p:cNvPr id="15" name="Text 12"/>
          <p:cNvSpPr/>
          <p:nvPr/>
        </p:nvSpPr>
        <p:spPr>
          <a:xfrm>
            <a:off x="10487858" y="5570696"/>
            <a:ext cx="3261598" cy="10067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950"/>
              </a:lnSpc>
              <a:buNone/>
            </a:pPr>
            <a:r>
              <a:rPr lang="en-US" sz="24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Easy tracking and seamless data entry</a:t>
            </a:r>
            <a:endParaRPr lang="en-US" sz="245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0AC07EA-F760-9A4E-2B63-773DC7F5F4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72012" y="7698157"/>
            <a:ext cx="2558388" cy="44549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81063" y="1089541"/>
            <a:ext cx="7381875" cy="13985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Key Features: User &amp; Admin Management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81063" y="2865596"/>
            <a:ext cx="3565088" cy="2615684"/>
          </a:xfrm>
          <a:prstGeom prst="roundRect">
            <a:avLst>
              <a:gd name="adj" fmla="val 14438"/>
            </a:avLst>
          </a:prstGeom>
          <a:solidFill>
            <a:srgbClr val="46464A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Text 2"/>
          <p:cNvSpPr/>
          <p:nvPr/>
        </p:nvSpPr>
        <p:spPr>
          <a:xfrm>
            <a:off x="1132761" y="3117294"/>
            <a:ext cx="2797373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User Dashboard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132761" y="3617952"/>
            <a:ext cx="3061692" cy="16116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19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Personalized tracking of Health metrics, Log Workouts, Log Meals, Log  Mood</a:t>
            </a:r>
            <a:endParaRPr lang="en-US" sz="1950" dirty="0"/>
          </a:p>
        </p:txBody>
      </p:sp>
      <p:sp>
        <p:nvSpPr>
          <p:cNvPr id="7" name="Shape 4"/>
          <p:cNvSpPr/>
          <p:nvPr/>
        </p:nvSpPr>
        <p:spPr>
          <a:xfrm>
            <a:off x="4697849" y="2865596"/>
            <a:ext cx="3565088" cy="2615684"/>
          </a:xfrm>
          <a:prstGeom prst="roundRect">
            <a:avLst>
              <a:gd name="adj" fmla="val 14438"/>
            </a:avLst>
          </a:prstGeom>
          <a:solidFill>
            <a:srgbClr val="46464A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8" name="Text 5"/>
          <p:cNvSpPr/>
          <p:nvPr/>
        </p:nvSpPr>
        <p:spPr>
          <a:xfrm>
            <a:off x="4949547" y="3117294"/>
            <a:ext cx="2797373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Admin Controls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49547" y="3617952"/>
            <a:ext cx="3061692" cy="8058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19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Data management and platform oversight</a:t>
            </a:r>
            <a:endParaRPr lang="en-US" sz="1950" dirty="0"/>
          </a:p>
        </p:txBody>
      </p:sp>
      <p:sp>
        <p:nvSpPr>
          <p:cNvPr id="10" name="Shape 7"/>
          <p:cNvSpPr/>
          <p:nvPr/>
        </p:nvSpPr>
        <p:spPr>
          <a:xfrm>
            <a:off x="881063" y="5732978"/>
            <a:ext cx="7381875" cy="1406962"/>
          </a:xfrm>
          <a:prstGeom prst="roundRect">
            <a:avLst>
              <a:gd name="adj" fmla="val 26841"/>
            </a:avLst>
          </a:prstGeom>
          <a:solidFill>
            <a:srgbClr val="46464A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1" name="Text 8"/>
          <p:cNvSpPr/>
          <p:nvPr/>
        </p:nvSpPr>
        <p:spPr>
          <a:xfrm>
            <a:off x="1132761" y="5984677"/>
            <a:ext cx="3703796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Calories Burned Tracking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132761" y="6485334"/>
            <a:ext cx="6878479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19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Automatic Calorie Burn Calculation using API</a:t>
            </a:r>
            <a:endParaRPr lang="en-US" sz="19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81063" y="1024771"/>
            <a:ext cx="4555450" cy="4544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85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Seamless User Workflow</a:t>
            </a:r>
            <a:endParaRPr lang="en-US" sz="28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063" y="1806416"/>
            <a:ext cx="818198" cy="107965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944648" y="1970008"/>
            <a:ext cx="11804690" cy="327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Register &amp; Profile Setup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1944648" y="2395299"/>
            <a:ext cx="11804690" cy="327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Users register and set-uo personal profiles</a:t>
            </a:r>
            <a:endParaRPr lang="en-US" sz="16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1063" y="2886075"/>
            <a:ext cx="818198" cy="1079659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944648" y="3049667"/>
            <a:ext cx="11804690" cy="327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Activity Logging</a:t>
            </a:r>
            <a:endParaRPr lang="en-US" sz="1600" dirty="0"/>
          </a:p>
        </p:txBody>
      </p:sp>
      <p:sp>
        <p:nvSpPr>
          <p:cNvPr id="8" name="Text 4"/>
          <p:cNvSpPr/>
          <p:nvPr/>
        </p:nvSpPr>
        <p:spPr>
          <a:xfrm>
            <a:off x="1944648" y="3474958"/>
            <a:ext cx="11804690" cy="327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Log dietary entries, Physcial Activity entries and Mood and Health Metrics </a:t>
            </a:r>
            <a:endParaRPr lang="en-US" sz="16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1063" y="3965734"/>
            <a:ext cx="818198" cy="1079659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944648" y="4129326"/>
            <a:ext cx="11804690" cy="327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Auto Calorie Burn Calculation</a:t>
            </a:r>
            <a:endParaRPr lang="en-US" sz="1600" dirty="0"/>
          </a:p>
        </p:txBody>
      </p:sp>
      <p:sp>
        <p:nvSpPr>
          <p:cNvPr id="11" name="Text 6"/>
          <p:cNvSpPr/>
          <p:nvPr/>
        </p:nvSpPr>
        <p:spPr>
          <a:xfrm>
            <a:off x="1944648" y="4554617"/>
            <a:ext cx="11804690" cy="327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System automatically calculates the Calories Burned based on the type of the activity and duration of the workout</a:t>
            </a:r>
            <a:endParaRPr lang="en-US" sz="160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1063" y="5045393"/>
            <a:ext cx="818198" cy="1079659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944648" y="5208984"/>
            <a:ext cx="11804690" cy="327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Dashboard Access</a:t>
            </a:r>
            <a:endParaRPr lang="en-US" sz="1600" dirty="0"/>
          </a:p>
        </p:txBody>
      </p:sp>
      <p:sp>
        <p:nvSpPr>
          <p:cNvPr id="14" name="Text 8"/>
          <p:cNvSpPr/>
          <p:nvPr/>
        </p:nvSpPr>
        <p:spPr>
          <a:xfrm>
            <a:off x="1944648" y="5634276"/>
            <a:ext cx="11804690" cy="327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Access the Dasboard to maintain the physical and the mental Health of the User</a:t>
            </a:r>
            <a:endParaRPr lang="en-US" sz="160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1063" y="6125051"/>
            <a:ext cx="818198" cy="1079659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1944648" y="6276611"/>
            <a:ext cx="11804690" cy="327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API-driven Analysis</a:t>
            </a:r>
            <a:endParaRPr lang="en-US" sz="1600" dirty="0"/>
          </a:p>
        </p:txBody>
      </p:sp>
      <p:sp>
        <p:nvSpPr>
          <p:cNvPr id="17" name="Text 10"/>
          <p:cNvSpPr/>
          <p:nvPr/>
        </p:nvSpPr>
        <p:spPr>
          <a:xfrm>
            <a:off x="1944648" y="6713934"/>
            <a:ext cx="11804690" cy="327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Enhanced data insights</a:t>
            </a:r>
            <a:endParaRPr lang="en-US" sz="1600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E21E03B-00E5-C01D-1AFD-8E1F088AD4B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147202" y="7623072"/>
            <a:ext cx="3483198" cy="60652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81063" y="1539954"/>
            <a:ext cx="5803344" cy="699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Project Architecture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81063" y="2616756"/>
            <a:ext cx="566380" cy="566380"/>
          </a:xfrm>
          <a:prstGeom prst="roundRect">
            <a:avLst>
              <a:gd name="adj" fmla="val 66678"/>
            </a:avLst>
          </a:prstGeom>
          <a:solidFill>
            <a:srgbClr val="46464A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6375" y="2690098"/>
            <a:ext cx="335637" cy="419576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699141" y="2698552"/>
            <a:ext cx="6563797" cy="12087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19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Dedicated databases back each service—User Profile Management, Health Metrics, Diet, Exercise, and Mental Health—to ensure independent scaling.</a:t>
            </a:r>
            <a:endParaRPr lang="en-US" sz="1950" dirty="0"/>
          </a:p>
        </p:txBody>
      </p:sp>
      <p:sp>
        <p:nvSpPr>
          <p:cNvPr id="7" name="Shape 3"/>
          <p:cNvSpPr/>
          <p:nvPr/>
        </p:nvSpPr>
        <p:spPr>
          <a:xfrm>
            <a:off x="881063" y="4410789"/>
            <a:ext cx="566380" cy="566380"/>
          </a:xfrm>
          <a:prstGeom prst="roundRect">
            <a:avLst>
              <a:gd name="adj" fmla="val 66678"/>
            </a:avLst>
          </a:prstGeom>
          <a:solidFill>
            <a:srgbClr val="46464A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6375" y="4484132"/>
            <a:ext cx="335637" cy="419576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1699141" y="4492585"/>
            <a:ext cx="6563797" cy="8058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19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Centralizes all service requests and enforces security, routing traffic between clients and microservices.</a:t>
            </a:r>
            <a:endParaRPr lang="en-US" sz="1950" dirty="0"/>
          </a:p>
        </p:txBody>
      </p:sp>
      <p:sp>
        <p:nvSpPr>
          <p:cNvPr id="10" name="Shape 5"/>
          <p:cNvSpPr/>
          <p:nvPr/>
        </p:nvSpPr>
        <p:spPr>
          <a:xfrm>
            <a:off x="881063" y="5801916"/>
            <a:ext cx="566380" cy="566380"/>
          </a:xfrm>
          <a:prstGeom prst="roundRect">
            <a:avLst>
              <a:gd name="adj" fmla="val 66678"/>
            </a:avLst>
          </a:prstGeom>
          <a:solidFill>
            <a:srgbClr val="46464A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6375" y="5875258"/>
            <a:ext cx="335637" cy="419576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1699141" y="5883712"/>
            <a:ext cx="6563797" cy="8058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19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Leverages the Nutritionix API for Activity data and Google reCAPTCHA for bot protection.</a:t>
            </a:r>
            <a:endParaRPr lang="en-US" sz="19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31627" y="496253"/>
            <a:ext cx="3780711" cy="449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00"/>
              </a:lnSpc>
              <a:buNone/>
            </a:pPr>
            <a:r>
              <a:rPr lang="en-US" sz="28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System Architecture</a:t>
            </a:r>
            <a:endParaRPr lang="en-US" sz="2800" dirty="0"/>
          </a:p>
        </p:txBody>
      </p:sp>
      <p:sp>
        <p:nvSpPr>
          <p:cNvPr id="3" name="Text 1"/>
          <p:cNvSpPr/>
          <p:nvPr/>
        </p:nvSpPr>
        <p:spPr>
          <a:xfrm>
            <a:off x="631627" y="1180505"/>
            <a:ext cx="13367147" cy="1876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endParaRPr lang="en-US" sz="900" dirty="0"/>
          </a:p>
        </p:txBody>
      </p:sp>
      <p:sp>
        <p:nvSpPr>
          <p:cNvPr id="4" name="Text 2"/>
          <p:cNvSpPr/>
          <p:nvPr/>
        </p:nvSpPr>
        <p:spPr>
          <a:xfrm>
            <a:off x="631627" y="1500068"/>
            <a:ext cx="13367147" cy="1876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endParaRPr lang="en-US" sz="9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9322" y="549376"/>
            <a:ext cx="10016320" cy="667748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631627" y="5948601"/>
            <a:ext cx="13367147" cy="1876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endParaRPr lang="en-US" sz="900" dirty="0"/>
          </a:p>
        </p:txBody>
      </p:sp>
      <p:sp>
        <p:nvSpPr>
          <p:cNvPr id="7" name="Text 4"/>
          <p:cNvSpPr/>
          <p:nvPr/>
        </p:nvSpPr>
        <p:spPr>
          <a:xfrm>
            <a:off x="631627" y="6268164"/>
            <a:ext cx="13367147" cy="1876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endParaRPr lang="en-US" sz="900" dirty="0"/>
          </a:p>
        </p:txBody>
      </p:sp>
      <p:sp>
        <p:nvSpPr>
          <p:cNvPr id="8" name="Text 5"/>
          <p:cNvSpPr/>
          <p:nvPr/>
        </p:nvSpPr>
        <p:spPr>
          <a:xfrm>
            <a:off x="631627" y="6587728"/>
            <a:ext cx="13367147" cy="1876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endParaRPr lang="en-US" sz="900" dirty="0"/>
          </a:p>
        </p:txBody>
      </p:sp>
      <p:sp>
        <p:nvSpPr>
          <p:cNvPr id="9" name="Text 6"/>
          <p:cNvSpPr/>
          <p:nvPr/>
        </p:nvSpPr>
        <p:spPr>
          <a:xfrm>
            <a:off x="631627" y="6907292"/>
            <a:ext cx="13367147" cy="1876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endParaRPr lang="en-US" sz="900" dirty="0"/>
          </a:p>
        </p:txBody>
      </p:sp>
      <p:sp>
        <p:nvSpPr>
          <p:cNvPr id="10" name="Text 7"/>
          <p:cNvSpPr/>
          <p:nvPr/>
        </p:nvSpPr>
        <p:spPr>
          <a:xfrm>
            <a:off x="631627" y="7226856"/>
            <a:ext cx="13367147" cy="1876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endParaRPr lang="en-US" sz="900" dirty="0"/>
          </a:p>
        </p:txBody>
      </p:sp>
      <p:sp>
        <p:nvSpPr>
          <p:cNvPr id="11" name="Text 8"/>
          <p:cNvSpPr/>
          <p:nvPr/>
        </p:nvSpPr>
        <p:spPr>
          <a:xfrm>
            <a:off x="631627" y="7546419"/>
            <a:ext cx="13367147" cy="1876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endParaRPr lang="en-US" sz="9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C694994-ED4A-0B35-8DA6-75839D20D6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01895" y="7515950"/>
            <a:ext cx="3928505" cy="68406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</TotalTime>
  <Words>472</Words>
  <Application>Microsoft Office PowerPoint</Application>
  <PresentationFormat>Custom</PresentationFormat>
  <Paragraphs>83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Comfortaa Bold</vt:lpstr>
      <vt:lpstr>Raleway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Abhinav Sharma(UST,IN)</cp:lastModifiedBy>
  <cp:revision>4</cp:revision>
  <dcterms:created xsi:type="dcterms:W3CDTF">2025-04-29T18:04:15Z</dcterms:created>
  <dcterms:modified xsi:type="dcterms:W3CDTF">2025-04-29T22:54:13Z</dcterms:modified>
</cp:coreProperties>
</file>